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3"/>
  </p:notesMasterIdLst>
  <p:sldIdLst>
    <p:sldId id="256" r:id="rId2"/>
    <p:sldId id="259" r:id="rId3"/>
    <p:sldId id="260" r:id="rId4"/>
    <p:sldId id="262" r:id="rId5"/>
    <p:sldId id="261" r:id="rId6"/>
    <p:sldId id="268" r:id="rId7"/>
    <p:sldId id="265" r:id="rId8"/>
    <p:sldId id="267" r:id="rId9"/>
    <p:sldId id="266" r:id="rId10"/>
    <p:sldId id="264" r:id="rId11"/>
    <p:sldId id="263" r:id="rId12"/>
  </p:sldIdLst>
  <p:sldSz cx="12192000" cy="6858000"/>
  <p:notesSz cx="992981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jJ8+ydNlIFxzCGxdmPt6I9GwqR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40" autoAdjust="0"/>
  </p:normalViewPr>
  <p:slideViewPr>
    <p:cSldViewPr snapToGrid="0">
      <p:cViewPr varScale="1">
        <p:scale>
          <a:sx n="87" d="100"/>
          <a:sy n="87" d="100"/>
        </p:scale>
        <p:origin x="13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302919" cy="341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24596" y="1"/>
            <a:ext cx="4302919" cy="341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612"/>
            <a:ext cx="4302919" cy="341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400" b="1" i="0" u="none" strike="noStrike" cap="none" dirty="0">
                <a:solidFill>
                  <a:srgbClr val="467ABA"/>
                </a:solidFill>
                <a:latin typeface="Arial"/>
                <a:ea typeface="Arial"/>
                <a:cs typeface="Arial"/>
                <a:sym typeface="Arial"/>
              </a:rPr>
              <a:t>Problems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problems that you are trying to solve?</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Why are the problems important?</a:t>
            </a:r>
            <a:endParaRPr lang="en-US" dirty="0"/>
          </a:p>
          <a:p>
            <a:pPr marL="0" lvl="0" indent="0" algn="l" rtl="0">
              <a:spcBef>
                <a:spcPts val="0"/>
              </a:spcBef>
              <a:spcAft>
                <a:spcPts val="0"/>
              </a:spcAft>
              <a:buNone/>
            </a:pPr>
            <a:endParaRPr dirty="0"/>
          </a:p>
        </p:txBody>
      </p:sp>
      <p:sp>
        <p:nvSpPr>
          <p:cNvPr id="121" name="Google Shape;121;p5: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Challenges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limitation of current approaches? </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differences between these prior approaches and your proposed?</a:t>
            </a:r>
            <a:endParaRPr lang="en-US" dirty="0"/>
          </a:p>
          <a:p>
            <a:pPr marL="0" lvl="0" indent="0" algn="l" rtl="0">
              <a:spcBef>
                <a:spcPts val="0"/>
              </a:spcBef>
              <a:spcAft>
                <a:spcPts val="0"/>
              </a:spcAft>
              <a:buNone/>
            </a:pPr>
            <a:endParaRPr dirty="0"/>
          </a:p>
        </p:txBody>
      </p:sp>
      <p:sp>
        <p:nvSpPr>
          <p:cNvPr id="140" name="Google Shape;140;p7: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2727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43901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89759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86354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3063" y="2235947"/>
            <a:ext cx="12191999" cy="1907834"/>
          </a:xfrm>
          <a:prstGeom prst="rect">
            <a:avLst/>
          </a:prstGeom>
          <a:solidFill>
            <a:srgbClr val="2F5496"/>
          </a:soli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Twentieth Century"/>
              <a:buNone/>
            </a:pPr>
            <a:r>
              <a:rPr lang="en-US" sz="4400" b="1" dirty="0">
                <a:solidFill>
                  <a:schemeClr val="lt1"/>
                </a:solidFill>
                <a:latin typeface="Twentieth Century"/>
                <a:ea typeface="Twentieth Century"/>
                <a:cs typeface="Twentieth Century"/>
                <a:sym typeface="Twentieth Century"/>
              </a:rPr>
              <a:t>Enhanced Low SNR Radio Signal Classification using </a:t>
            </a:r>
            <a:r>
              <a:rPr lang="en-US" sz="4400" b="1">
                <a:solidFill>
                  <a:schemeClr val="lt1"/>
                </a:solidFill>
                <a:latin typeface="Twentieth Century"/>
                <a:ea typeface="Twentieth Century"/>
                <a:cs typeface="Twentieth Century"/>
                <a:sym typeface="Twentieth Century"/>
              </a:rPr>
              <a:t>Deep Learning</a:t>
            </a:r>
            <a:endParaRPr lang="en-US" sz="4400" b="1" dirty="0">
              <a:solidFill>
                <a:schemeClr val="lt1"/>
              </a:solidFill>
              <a:latin typeface="Twentieth Century"/>
              <a:ea typeface="Twentieth Century"/>
              <a:cs typeface="Twentieth Century"/>
              <a:sym typeface="Twentieth Century"/>
            </a:endParaRPr>
          </a:p>
        </p:txBody>
      </p:sp>
      <p:sp>
        <p:nvSpPr>
          <p:cNvPr id="90" name="Google Shape;90;p1"/>
          <p:cNvSpPr txBox="1">
            <a:spLocks noGrp="1"/>
          </p:cNvSpPr>
          <p:nvPr>
            <p:ph type="subTitle" idx="1"/>
          </p:nvPr>
        </p:nvSpPr>
        <p:spPr>
          <a:xfrm>
            <a:off x="4474779" y="5292000"/>
            <a:ext cx="7332778" cy="1050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M Farhan Tandia (0860814), </a:t>
            </a:r>
            <a:endParaRPr sz="2800" b="1" i="1" dirty="0">
              <a:latin typeface="Twentieth Century"/>
              <a:ea typeface="Twentieth Century"/>
              <a:cs typeface="Twentieth Century"/>
              <a:sym typeface="Twentieth Century"/>
            </a:endParaRPr>
          </a:p>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Ivan Surya H (0860812)  -  3</a:t>
            </a:r>
            <a:endParaRPr dirty="0"/>
          </a:p>
          <a:p>
            <a:pPr marL="0" lvl="0" indent="0" algn="ctr" rtl="0">
              <a:lnSpc>
                <a:spcPct val="100000"/>
              </a:lnSpc>
              <a:spcBef>
                <a:spcPts val="200"/>
              </a:spcBef>
              <a:spcAft>
                <a:spcPts val="0"/>
              </a:spcAft>
              <a:buClr>
                <a:schemeClr val="dk1"/>
              </a:buClr>
              <a:buSzPts val="2200"/>
              <a:buNone/>
            </a:pPr>
            <a:r>
              <a:rPr lang="en-US" sz="2200" i="1" dirty="0">
                <a:latin typeface="Twentieth Century"/>
                <a:ea typeface="Twentieth Century"/>
                <a:cs typeface="Twentieth Century"/>
                <a:sym typeface="Twentieth Century"/>
              </a:rPr>
              <a:t>National Chiao Tung University, Taiwan</a:t>
            </a:r>
            <a:endParaRPr dirty="0"/>
          </a:p>
        </p:txBody>
      </p:sp>
      <p:sp>
        <p:nvSpPr>
          <p:cNvPr id="91" name="Google Shape;91;p1"/>
          <p:cNvSpPr txBox="1"/>
          <p:nvPr/>
        </p:nvSpPr>
        <p:spPr>
          <a:xfrm>
            <a:off x="177565" y="4851774"/>
            <a:ext cx="3994937" cy="132708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200" b="0" i="0" u="none" strike="noStrike" cap="non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w="73025" cap="flat" cmpd="sng">
            <a:solidFill>
              <a:srgbClr val="2E5497"/>
            </a:solidFill>
            <a:prstDash val="solid"/>
            <a:miter lim="800000"/>
            <a:headEnd type="none" w="sm" len="sm"/>
            <a:tailEnd type="none" w="sm" len="sm"/>
          </a:ln>
        </p:spPr>
      </p:cxnSp>
      <p:pic>
        <p:nvPicPr>
          <p:cNvPr id="94" name="Google Shape;94;p1"/>
          <p:cNvPicPr preferRelativeResize="0"/>
          <p:nvPr/>
        </p:nvPicPr>
        <p:blipFill rotWithShape="1">
          <a:blip r:embed="rId3">
            <a:alphaModFix/>
          </a:blip>
          <a:srcRect/>
          <a:stretch/>
        </p:blipFill>
        <p:spPr>
          <a:xfrm>
            <a:off x="7650454" y="445816"/>
            <a:ext cx="1503343" cy="1263967"/>
          </a:xfrm>
          <a:prstGeom prst="rect">
            <a:avLst/>
          </a:prstGeom>
          <a:noFill/>
          <a:ln>
            <a:noFill/>
          </a:ln>
        </p:spPr>
      </p:pic>
      <p:pic>
        <p:nvPicPr>
          <p:cNvPr id="96" name="Google Shape;96;p1"/>
          <p:cNvPicPr preferRelativeResize="0"/>
          <p:nvPr/>
        </p:nvPicPr>
        <p:blipFill rotWithShape="1">
          <a:blip r:embed="rId4">
            <a:alphaModFix/>
          </a:blip>
          <a:srcRect/>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FF0000"/>
                </a:solidFill>
                <a:latin typeface="Arial"/>
                <a:ea typeface="Arial"/>
                <a:cs typeface="Arial"/>
                <a:sym typeface="Arial"/>
              </a:rPr>
              <a:t>Final Presentation</a:t>
            </a:r>
            <a:endParaRPr sz="2800" b="1" i="0" u="none" strike="noStrike" cap="none" dirty="0">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853BF-E5B8-4D73-A28A-92513983A4FF}"/>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EF28E8EA-1DEE-4ECD-BD66-1735EBCD3A36}"/>
              </a:ext>
            </a:extLst>
          </p:cNvPr>
          <p:cNvSpPr>
            <a:spLocks noGrp="1"/>
          </p:cNvSpPr>
          <p:nvPr>
            <p:ph type="subTitle" idx="1"/>
          </p:nvPr>
        </p:nvSpPr>
        <p:spPr/>
        <p:txBody>
          <a:bodyPr/>
          <a:lstStyle/>
          <a:p>
            <a:r>
              <a:rPr lang="en-US" dirty="0">
                <a:sym typeface="Wingdings" panose="05000000000000000000" pitchFamily="2" charset="2"/>
              </a:rPr>
              <a:t> </a:t>
            </a:r>
            <a:endParaRPr lang="en-US" dirty="0"/>
          </a:p>
        </p:txBody>
      </p:sp>
      <p:sp>
        <p:nvSpPr>
          <p:cNvPr id="2" name="Slide Number Placeholder 1">
            <a:extLst>
              <a:ext uri="{FF2B5EF4-FFF2-40B4-BE49-F238E27FC236}">
                <a16:creationId xmlns:a16="http://schemas.microsoft.com/office/drawing/2014/main" id="{50957E36-C290-4328-A91C-08D2897C1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87224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Key References</a:t>
            </a:r>
            <a:endParaRPr sz="4400" i="0" u="none" strike="noStrike" cap="none">
              <a:solidFill>
                <a:srgbClr val="1E4E79"/>
              </a:solidFill>
              <a:latin typeface="Twentieth Century"/>
              <a:ea typeface="Twentieth Century"/>
              <a:cs typeface="Twentieth Century"/>
              <a:sym typeface="Twentieth Century"/>
            </a:endParaRPr>
          </a:p>
        </p:txBody>
      </p:sp>
      <p:sp>
        <p:nvSpPr>
          <p:cNvPr id="154" name="Google Shape;1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55" name="Google Shape;155;p8"/>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5078273"/>
          </a:xfrm>
          <a:prstGeom prst="rect">
            <a:avLst/>
          </a:prstGeom>
          <a:noFill/>
          <a:ln>
            <a:noFill/>
          </a:ln>
        </p:spPr>
        <p:txBody>
          <a:bodyPr spcFirstLastPara="1" wrap="square" lIns="91425" tIns="45700" rIns="91425" bIns="45700" anchor="t" anchorCtr="0">
            <a:spAutoFit/>
          </a:bodyPr>
          <a:lstStyle/>
          <a:p>
            <a:pPr marL="609600" marR="0" lvl="0" indent="-323850" algn="just" rtl="0">
              <a:lnSpc>
                <a:spcPct val="105000"/>
              </a:lnSpc>
              <a:spcBef>
                <a:spcPts val="0"/>
              </a:spcBef>
              <a:spcAft>
                <a:spcPts val="0"/>
              </a:spcAft>
              <a:buNone/>
            </a:pPr>
            <a:r>
              <a:rPr lang="en-US" sz="1800" dirty="0">
                <a:solidFill>
                  <a:schemeClr val="tx1"/>
                </a:solidFill>
                <a:latin typeface="+mj-lt"/>
                <a:ea typeface="Arial"/>
                <a:cs typeface="Arial"/>
                <a:sym typeface="Arial"/>
              </a:rPr>
              <a:t>T. J. O’Shea, T. Roy and T. C. Clancy, "Over-the-Air Deep Learning Based Radio Signal Classification," in </a:t>
            </a:r>
            <a:r>
              <a:rPr lang="en-US" sz="1800" i="1" dirty="0">
                <a:solidFill>
                  <a:schemeClr val="tx1"/>
                </a:solidFill>
                <a:latin typeface="+mj-lt"/>
                <a:ea typeface="Arial"/>
                <a:cs typeface="Arial"/>
                <a:sym typeface="Arial"/>
              </a:rPr>
              <a:t>IEEE Journal of Selected Topics in Signal Processing</a:t>
            </a:r>
            <a:r>
              <a:rPr lang="en-US" sz="1800" dirty="0">
                <a:solidFill>
                  <a:schemeClr val="tx1"/>
                </a:solidFill>
                <a:latin typeface="+mj-lt"/>
                <a:ea typeface="Times New Roman"/>
                <a:cs typeface="Times New Roman"/>
                <a:sym typeface="Times New Roman"/>
              </a:rPr>
              <a:t>, vol. 12, no. 1, pp. 168-179, Feb. 2018,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10.1109/JSTSP.2018.2797022.</a:t>
            </a:r>
          </a:p>
          <a:p>
            <a:pPr marL="609600" marR="0" lvl="0" indent="-323850" algn="just" rtl="0">
              <a:lnSpc>
                <a:spcPct val="105000"/>
              </a:lnSpc>
              <a:spcBef>
                <a:spcPts val="0"/>
              </a:spcBef>
              <a:spcAft>
                <a:spcPts val="0"/>
              </a:spcAft>
              <a:buNone/>
            </a:pPr>
            <a:endParaRPr dirty="0">
              <a:solidFill>
                <a:schemeClr val="tx1"/>
              </a:solidFill>
              <a:latin typeface="+mj-lt"/>
            </a:endParaRPr>
          </a:p>
          <a:p>
            <a:pPr marL="628650" marR="0" lvl="0" indent="-342900" algn="just" rtl="0">
              <a:lnSpc>
                <a:spcPct val="105000"/>
              </a:lnSpc>
              <a:spcBef>
                <a:spcPts val="600"/>
              </a:spcBef>
              <a:spcAft>
                <a:spcPts val="0"/>
              </a:spcAft>
              <a:buAutoNum type="alphaUcPeriod"/>
            </a:pPr>
            <a:r>
              <a:rPr lang="en-US" sz="1800" dirty="0">
                <a:solidFill>
                  <a:schemeClr val="tx1"/>
                </a:solidFill>
                <a:latin typeface="+mj-lt"/>
                <a:ea typeface="Arial"/>
                <a:cs typeface="Arial"/>
                <a:sym typeface="Arial"/>
              </a:rPr>
              <a:t>J. Uppal, M. Hegarty, W. </a:t>
            </a:r>
            <a:r>
              <a:rPr lang="en-US" sz="1800" dirty="0" err="1">
                <a:solidFill>
                  <a:schemeClr val="tx1"/>
                </a:solidFill>
                <a:latin typeface="+mj-lt"/>
                <a:ea typeface="Arial"/>
                <a:cs typeface="Arial"/>
                <a:sym typeface="Arial"/>
              </a:rPr>
              <a:t>Haftel</a:t>
            </a:r>
            <a:r>
              <a:rPr lang="en-US" sz="1800" dirty="0">
                <a:solidFill>
                  <a:schemeClr val="tx1"/>
                </a:solidFill>
                <a:latin typeface="+mj-lt"/>
                <a:ea typeface="Arial"/>
                <a:cs typeface="Arial"/>
                <a:sym typeface="Arial"/>
              </a:rPr>
              <a:t>, P. A. </a:t>
            </a:r>
            <a:r>
              <a:rPr lang="en-US" sz="1800" dirty="0" err="1">
                <a:solidFill>
                  <a:schemeClr val="tx1"/>
                </a:solidFill>
                <a:latin typeface="+mj-lt"/>
                <a:ea typeface="Arial"/>
                <a:cs typeface="Arial"/>
                <a:sym typeface="Arial"/>
              </a:rPr>
              <a:t>Sallee</a:t>
            </a:r>
            <a:r>
              <a:rPr lang="en-US" sz="1800" dirty="0">
                <a:solidFill>
                  <a:schemeClr val="tx1"/>
                </a:solidFill>
                <a:latin typeface="+mj-lt"/>
                <a:ea typeface="Arial"/>
                <a:cs typeface="Arial"/>
                <a:sym typeface="Arial"/>
              </a:rPr>
              <a:t>, H. Brown Cribbs and H. H. Huang, "High-Performance Deep Learning Classification for Radio Signals," </a:t>
            </a:r>
            <a:r>
              <a:rPr lang="en-US" sz="1800" i="1" dirty="0">
                <a:solidFill>
                  <a:schemeClr val="tx1"/>
                </a:solidFill>
                <a:latin typeface="+mj-lt"/>
                <a:ea typeface="Arial"/>
                <a:cs typeface="Arial"/>
                <a:sym typeface="Arial"/>
              </a:rPr>
              <a:t>2019 53rd Asilomar Conference on Signals, Systems, and Computers</a:t>
            </a:r>
            <a:r>
              <a:rPr lang="en-US" sz="1800" dirty="0">
                <a:solidFill>
                  <a:schemeClr val="tx1"/>
                </a:solidFill>
                <a:latin typeface="+mj-lt"/>
                <a:ea typeface="Times New Roman"/>
                <a:cs typeface="Times New Roman"/>
                <a:sym typeface="Times New Roman"/>
              </a:rPr>
              <a:t>, Pacific Grove, CA, USA, 2019, pp. 1026-1029,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10.1109/IEEECONF44664.2019.9048897.</a:t>
            </a:r>
          </a:p>
          <a:p>
            <a:pPr marL="285750" marR="0" lvl="0" algn="just" rtl="0">
              <a:lnSpc>
                <a:spcPct val="105000"/>
              </a:lnSpc>
              <a:spcBef>
                <a:spcPts val="600"/>
              </a:spcBef>
              <a:spcAft>
                <a:spcPts val="0"/>
              </a:spcAft>
            </a:pPr>
            <a:endParaRPr lang="en-US" sz="1800" dirty="0">
              <a:solidFill>
                <a:schemeClr val="tx1"/>
              </a:solidFill>
              <a:latin typeface="+mj-lt"/>
              <a:ea typeface="Times New Roman"/>
              <a:cs typeface="Times New Roman"/>
              <a:sym typeface="Times New Roman"/>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S. Huang et al., "Automatic Modulation Classification Using Compressive Convolutional Neural Network," in IEEE Access, vol. 7, pp. 79636-79643, 2019, DOI: 10.1109/ACCESS.2019.2921988.</a:t>
            </a:r>
          </a:p>
          <a:p>
            <a:pPr marL="609600" marR="0" indent="-323850" algn="just">
              <a:lnSpc>
                <a:spcPct val="105000"/>
              </a:lnSpc>
              <a:spcBef>
                <a:spcPts val="0"/>
              </a:spcBef>
              <a:spcAft>
                <a:spcPts val="600"/>
              </a:spcAft>
            </a:pPr>
            <a:endParaRPr lang="en-US" sz="1800" dirty="0">
              <a:solidFill>
                <a:schemeClr val="tx1"/>
              </a:solidFill>
              <a:effectLst/>
              <a:latin typeface="+mj-lt"/>
              <a:ea typeface="SimSun" panose="02010600030101010101" pitchFamily="2" charset="-122"/>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Huynh-The, </a:t>
            </a:r>
            <a:r>
              <a:rPr lang="en-US" sz="1800" dirty="0" err="1">
                <a:solidFill>
                  <a:schemeClr val="tx1"/>
                </a:solidFill>
                <a:effectLst/>
                <a:latin typeface="+mj-lt"/>
                <a:ea typeface="SimSun" panose="02010600030101010101" pitchFamily="2" charset="-122"/>
              </a:rPr>
              <a:t>Thien</a:t>
            </a:r>
            <a:r>
              <a:rPr lang="en-US" sz="1800" dirty="0">
                <a:solidFill>
                  <a:schemeClr val="tx1"/>
                </a:solidFill>
                <a:effectLst/>
                <a:latin typeface="+mj-lt"/>
                <a:ea typeface="SimSun" panose="02010600030101010101" pitchFamily="2" charset="-122"/>
              </a:rPr>
              <a:t> &amp; Hua, Cam-Hao &amp; Pham, Quoc-Viet &amp; Kim, Dong-</a:t>
            </a:r>
            <a:r>
              <a:rPr lang="en-US" sz="1800" dirty="0" err="1">
                <a:solidFill>
                  <a:schemeClr val="tx1"/>
                </a:solidFill>
                <a:effectLst/>
                <a:latin typeface="+mj-lt"/>
                <a:ea typeface="SimSun" panose="02010600030101010101" pitchFamily="2" charset="-122"/>
              </a:rPr>
              <a:t>Seong</a:t>
            </a:r>
            <a:r>
              <a:rPr lang="en-US" sz="1800" dirty="0">
                <a:solidFill>
                  <a:schemeClr val="tx1"/>
                </a:solidFill>
                <a:effectLst/>
                <a:latin typeface="+mj-lt"/>
                <a:ea typeface="SimSun" panose="02010600030101010101" pitchFamily="2" charset="-122"/>
              </a:rPr>
              <a:t>. (2020). </a:t>
            </a:r>
            <a:r>
              <a:rPr lang="en-US" sz="1800" dirty="0" err="1">
                <a:solidFill>
                  <a:schemeClr val="tx1"/>
                </a:solidFill>
                <a:effectLst/>
                <a:latin typeface="+mj-lt"/>
                <a:ea typeface="SimSun" panose="02010600030101010101" pitchFamily="2" charset="-122"/>
              </a:rPr>
              <a:t>MCNet</a:t>
            </a:r>
            <a:r>
              <a:rPr lang="en-US" sz="1800" dirty="0">
                <a:solidFill>
                  <a:schemeClr val="tx1"/>
                </a:solidFill>
                <a:effectLst/>
                <a:latin typeface="+mj-lt"/>
                <a:ea typeface="SimSun" panose="02010600030101010101" pitchFamily="2" charset="-122"/>
              </a:rPr>
              <a:t>: An Efficient CNN Architecture for Robust Automatic Modulation Classification. IEEE Communications Letters. 24. 811-815. 10.1109/LCOMM.2020.2968030.</a:t>
            </a:r>
          </a:p>
          <a:p>
            <a:pPr marL="628650" marR="0" lvl="0" indent="-342900" algn="just" rtl="0">
              <a:lnSpc>
                <a:spcPct val="105000"/>
              </a:lnSpc>
              <a:spcBef>
                <a:spcPts val="600"/>
              </a:spcBef>
              <a:spcAft>
                <a:spcPts val="0"/>
              </a:spcAft>
              <a:buAutoNum type="alphaUcPeriod"/>
            </a:pPr>
            <a:endParaRPr dirty="0">
              <a:solidFill>
                <a:schemeClr val="tx1"/>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Background</a:t>
            </a:r>
            <a:endParaRPr sz="440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4" name="Text Placeholder 3">
            <a:extLst>
              <a:ext uri="{FF2B5EF4-FFF2-40B4-BE49-F238E27FC236}">
                <a16:creationId xmlns:a16="http://schemas.microsoft.com/office/drawing/2014/main" id="{D37EDD05-386D-4096-B205-53029FA1C2A2}"/>
              </a:ext>
            </a:extLst>
          </p:cNvPr>
          <p:cNvSpPr>
            <a:spLocks noGrp="1"/>
          </p:cNvSpPr>
          <p:nvPr>
            <p:ph type="body" idx="1"/>
          </p:nvPr>
        </p:nvSpPr>
        <p:spPr>
          <a:xfrm>
            <a:off x="539838" y="1526119"/>
            <a:ext cx="5314610" cy="4351338"/>
          </a:xfrm>
        </p:spPr>
        <p:txBody>
          <a:bodyPr>
            <a:normAutofit fontScale="85000" lnSpcReduction="10000"/>
          </a:bodyPr>
          <a:lstStyle/>
          <a:p>
            <a:pPr marL="342900" indent="-342900">
              <a:lnSpc>
                <a:spcPct val="120000"/>
              </a:lnSpc>
              <a:buFont typeface="+mj-lt"/>
              <a:buAutoNum type="arabicPeriod"/>
            </a:pPr>
            <a:r>
              <a:rPr lang="en-US" sz="1600" b="1" dirty="0">
                <a:effectLst/>
                <a:latin typeface="+mj-lt"/>
                <a:ea typeface="SimSun" panose="02010600030101010101" pitchFamily="2" charset="-122"/>
              </a:rPr>
              <a:t>Signal modulation used to transmit a signal is important.</a:t>
            </a:r>
            <a:br>
              <a:rPr lang="en-US" sz="1600" b="1" dirty="0">
                <a:effectLst/>
                <a:latin typeface="+mj-lt"/>
                <a:ea typeface="SimSun" panose="02010600030101010101" pitchFamily="2" charset="-122"/>
              </a:rPr>
            </a:br>
            <a:r>
              <a:rPr lang="en-US" sz="1600" dirty="0">
                <a:effectLst/>
                <a:latin typeface="+mj-lt"/>
                <a:ea typeface="SimSun" panose="02010600030101010101" pitchFamily="2" charset="-122"/>
              </a:rPr>
              <a:t>Spectrum interference monitoring, radio fault detection, dynamic spectrum access, etc.</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indent="-342900">
              <a:lnSpc>
                <a:spcPct val="120000"/>
              </a:lnSpc>
              <a:buFont typeface="+mj-lt"/>
              <a:buAutoNum type="arabicPeriod"/>
            </a:pPr>
            <a:r>
              <a:rPr lang="en-US" sz="1600" b="1" dirty="0">
                <a:solidFill>
                  <a:srgbClr val="000000"/>
                </a:solidFill>
                <a:effectLst/>
                <a:latin typeface="+mj-lt"/>
                <a:ea typeface="SimSun" panose="02010600030101010101" pitchFamily="2" charset="-122"/>
              </a:rPr>
              <a:t>Traditional signal classification need to extract some features.</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Fourier Transform, SIFT, MFCC, or another handcrafting method using statistical modulation features.</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a:lnSpc>
                <a:spcPct val="120000"/>
              </a:lnSpc>
              <a:buFont typeface="+mj-lt"/>
              <a:buAutoNum type="arabicPeriod"/>
            </a:pPr>
            <a:r>
              <a:rPr lang="en-US" sz="1600" b="1" dirty="0">
                <a:solidFill>
                  <a:srgbClr val="000000"/>
                </a:solidFill>
                <a:effectLst/>
                <a:latin typeface="+mj-lt"/>
                <a:ea typeface="SimSun" panose="02010600030101010101" pitchFamily="2" charset="-122"/>
              </a:rPr>
              <a:t>Defense Application</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R</a:t>
            </a:r>
            <a:r>
              <a:rPr lang="en-US" sz="1600" dirty="0">
                <a:effectLst/>
                <a:latin typeface="+mj-lt"/>
                <a:ea typeface="SimSun" panose="02010600030101010101" pitchFamily="2" charset="-122"/>
              </a:rPr>
              <a:t>adio signals may reveal vital information regarding the detection, localization, and identification of an opponent. Traditionally, operators who were trained to recognize various signal formats based on manual ‘listen in’ techniques performed the identification.</a:t>
            </a:r>
          </a:p>
          <a:p>
            <a:pPr marL="0" indent="0">
              <a:lnSpc>
                <a:spcPct val="120000"/>
              </a:lnSpc>
              <a:buNone/>
            </a:pPr>
            <a:endParaRPr lang="en-US" sz="1600" dirty="0">
              <a:solidFill>
                <a:srgbClr val="000000"/>
              </a:solidFill>
              <a:effectLst/>
              <a:latin typeface="+mj-lt"/>
              <a:ea typeface="SimSun" panose="02010600030101010101" pitchFamily="2" charset="-122"/>
            </a:endParaRPr>
          </a:p>
          <a:p>
            <a:pPr marL="342900" indent="-342900">
              <a:buFont typeface="+mj-lt"/>
              <a:buAutoNum type="arabicPeriod"/>
            </a:pPr>
            <a:endParaRPr lang="en-US" sz="1600" dirty="0">
              <a:solidFill>
                <a:srgbClr val="000000"/>
              </a:solidFill>
              <a:latin typeface="+mj-lt"/>
              <a:ea typeface="SimSun" panose="02010600030101010101" pitchFamily="2" charset="-122"/>
            </a:endParaRPr>
          </a:p>
          <a:p>
            <a:pPr marL="342900" indent="-342900">
              <a:buFont typeface="+mj-lt"/>
              <a:buAutoNum type="arabicPeriod"/>
            </a:pPr>
            <a:endParaRPr lang="en-US" sz="1600" dirty="0">
              <a:latin typeface="+mj-lt"/>
              <a:ea typeface="SimSun" panose="02010600030101010101" pitchFamily="2" charset="-122"/>
            </a:endParaRPr>
          </a:p>
          <a:p>
            <a:pPr marL="342900" indent="-342900">
              <a:buFont typeface="+mj-lt"/>
              <a:buAutoNum type="arabicPeriod"/>
            </a:pPr>
            <a:endParaRPr lang="en-US" sz="1600" dirty="0">
              <a:effectLst/>
              <a:latin typeface="+mj-lt"/>
              <a:ea typeface="SimSun" panose="02010600030101010101" pitchFamily="2" charset="-122"/>
            </a:endParaRPr>
          </a:p>
          <a:p>
            <a:pPr marL="0" lvl="8" indent="0">
              <a:buNone/>
            </a:pPr>
            <a:endParaRPr lang="en-US" sz="1600" dirty="0">
              <a:latin typeface="+mj-lt"/>
              <a:ea typeface="SimSun" panose="02010600030101010101" pitchFamily="2" charset="-122"/>
            </a:endParaRPr>
          </a:p>
        </p:txBody>
      </p:sp>
      <p:sp>
        <p:nvSpPr>
          <p:cNvPr id="117" name="Google Shape;117;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8" name="Google Shape;118;p4" descr="Image for post"/>
          <p:cNvPicPr preferRelativeResize="0"/>
          <p:nvPr/>
        </p:nvPicPr>
        <p:blipFill rotWithShape="1">
          <a:blip r:embed="rId5">
            <a:alphaModFix/>
          </a:blip>
          <a:srcRect t="49572"/>
          <a:stretch/>
        </p:blipFill>
        <p:spPr>
          <a:xfrm>
            <a:off x="6157391" y="1057631"/>
            <a:ext cx="5531725" cy="2746123"/>
          </a:xfrm>
          <a:prstGeom prst="rect">
            <a:avLst/>
          </a:prstGeom>
          <a:noFill/>
          <a:ln>
            <a:noFill/>
          </a:ln>
        </p:spPr>
      </p:pic>
      <p:pic>
        <p:nvPicPr>
          <p:cNvPr id="10" name="Picture 9" descr="Army Plans Implementing AI (Artificial Intelligence) to counter Electronic  Attacks -">
            <a:extLst>
              <a:ext uri="{FF2B5EF4-FFF2-40B4-BE49-F238E27FC236}">
                <a16:creationId xmlns:a16="http://schemas.microsoft.com/office/drawing/2014/main" id="{2B438EFB-C21A-403C-B215-C95B216E57D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Problem</a:t>
            </a:r>
            <a:endParaRPr sz="440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 name="TextBox 10">
            <a:extLst>
              <a:ext uri="{FF2B5EF4-FFF2-40B4-BE49-F238E27FC236}">
                <a16:creationId xmlns:a16="http://schemas.microsoft.com/office/drawing/2014/main" id="{2EE5519D-FD7E-4837-BF4F-296945498F45}"/>
              </a:ext>
            </a:extLst>
          </p:cNvPr>
          <p:cNvSpPr txBox="1"/>
          <p:nvPr/>
        </p:nvSpPr>
        <p:spPr>
          <a:xfrm>
            <a:off x="1652531" y="4032519"/>
            <a:ext cx="2853368" cy="954107"/>
          </a:xfrm>
          <a:prstGeom prst="rect">
            <a:avLst/>
          </a:prstGeom>
          <a:noFill/>
        </p:spPr>
        <p:txBody>
          <a:bodyPr wrap="square">
            <a:spAutoFit/>
          </a:bodyPr>
          <a:lstStyle/>
          <a:p>
            <a:pPr algn="ctr"/>
            <a:r>
              <a:rPr lang="en-US" b="1" dirty="0"/>
              <a:t>What is the new state of the art of deep learning </a:t>
            </a:r>
            <a:r>
              <a:rPr lang="en-US" dirty="0"/>
              <a:t>needs to be chosen and suitable for radio signal classification?</a:t>
            </a:r>
          </a:p>
        </p:txBody>
      </p:sp>
      <p:sp>
        <p:nvSpPr>
          <p:cNvPr id="4" name="AutoShape 2" descr="Deep learning - Free electronics icons">
            <a:extLst>
              <a:ext uri="{FF2B5EF4-FFF2-40B4-BE49-F238E27FC236}">
                <a16:creationId xmlns:a16="http://schemas.microsoft.com/office/drawing/2014/main" id="{1C8FBD7D-96A3-4BCC-9F5A-195F799FF0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Deep learning - Free electronics icons">
            <a:extLst>
              <a:ext uri="{FF2B5EF4-FFF2-40B4-BE49-F238E27FC236}">
                <a16:creationId xmlns:a16="http://schemas.microsoft.com/office/drawing/2014/main" id="{A880EA34-AD30-44C1-8FF1-14080692AF0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Deep learning - Free electronics icons">
            <a:extLst>
              <a:ext uri="{FF2B5EF4-FFF2-40B4-BE49-F238E27FC236}">
                <a16:creationId xmlns:a16="http://schemas.microsoft.com/office/drawing/2014/main" id="{93D0D563-2671-4650-A1A8-F234CB745B90}"/>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2189143" y="1983037"/>
            <a:ext cx="1914276" cy="1914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gnal Database Icons - Download Free Vector Icons | Noun Project">
            <a:extLst>
              <a:ext uri="{FF2B5EF4-FFF2-40B4-BE49-F238E27FC236}">
                <a16:creationId xmlns:a16="http://schemas.microsoft.com/office/drawing/2014/main" id="{2C783909-9EEB-4C27-8078-F969FEBFB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994" y="19554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664799B-D564-4F83-9F3E-2751C17BCB84}"/>
              </a:ext>
            </a:extLst>
          </p:cNvPr>
          <p:cNvSpPr txBox="1"/>
          <p:nvPr/>
        </p:nvSpPr>
        <p:spPr>
          <a:xfrm>
            <a:off x="5338816" y="4037838"/>
            <a:ext cx="2390660" cy="1169551"/>
          </a:xfrm>
          <a:prstGeom prst="rect">
            <a:avLst/>
          </a:prstGeom>
          <a:noFill/>
        </p:spPr>
        <p:txBody>
          <a:bodyPr wrap="square">
            <a:spAutoFit/>
          </a:bodyPr>
          <a:lstStyle/>
          <a:p>
            <a:pPr algn="ctr"/>
            <a:r>
              <a:rPr lang="en-US" dirty="0"/>
              <a:t>How we could </a:t>
            </a:r>
            <a:r>
              <a:rPr lang="en-US" b="1" dirty="0"/>
              <a:t>make use of a large dataset to classify the RAW signal</a:t>
            </a:r>
            <a:r>
              <a:rPr lang="en-US" dirty="0"/>
              <a:t> using the new state of the art of deep learning network?</a:t>
            </a:r>
          </a:p>
        </p:txBody>
      </p:sp>
      <p:pic>
        <p:nvPicPr>
          <p:cNvPr id="1038" name="Picture 14" descr="Seo Benchmark Graph Chart Statics Analysis Performance Svg Png Icon Free  Download (#545942) - OnlineWebFonts.COM">
            <a:extLst>
              <a:ext uri="{FF2B5EF4-FFF2-40B4-BE49-F238E27FC236}">
                <a16:creationId xmlns:a16="http://schemas.microsoft.com/office/drawing/2014/main" id="{2BA5327A-20B3-4E00-ABD3-DD887686B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599" y="1980902"/>
            <a:ext cx="1819896" cy="18198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98B41A-59FB-4841-B810-4AAEA2B7B348}"/>
              </a:ext>
            </a:extLst>
          </p:cNvPr>
          <p:cNvSpPr txBox="1"/>
          <p:nvPr/>
        </p:nvSpPr>
        <p:spPr>
          <a:xfrm>
            <a:off x="8562394" y="4040005"/>
            <a:ext cx="2270305" cy="954107"/>
          </a:xfrm>
          <a:prstGeom prst="rect">
            <a:avLst/>
          </a:prstGeom>
          <a:noFill/>
        </p:spPr>
        <p:txBody>
          <a:bodyPr wrap="square">
            <a:spAutoFit/>
          </a:bodyPr>
          <a:lstStyle/>
          <a:p>
            <a:pPr algn="ctr"/>
            <a:r>
              <a:rPr lang="en-US" dirty="0"/>
              <a:t>How we could </a:t>
            </a:r>
            <a:r>
              <a:rPr lang="en-US" b="1" dirty="0"/>
              <a:t>do a benchmark comparison </a:t>
            </a:r>
            <a:r>
              <a:rPr lang="en-US" dirty="0"/>
              <a:t>with the previous state of the art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Challenges</a:t>
            </a:r>
            <a:endParaRPr sz="4400" dirty="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6" name="Google Shape;146;p7" descr="Image for post"/>
          <p:cNvPicPr preferRelativeResize="0"/>
          <p:nvPr/>
        </p:nvPicPr>
        <p:blipFill rotWithShape="1">
          <a:blip r:embed="rId5">
            <a:alphaModFix/>
          </a:blip>
          <a:srcRect/>
          <a:stretch/>
        </p:blipFill>
        <p:spPr>
          <a:xfrm>
            <a:off x="1781937" y="1838649"/>
            <a:ext cx="4560983" cy="2175808"/>
          </a:xfrm>
          <a:prstGeom prst="rect">
            <a:avLst/>
          </a:prstGeom>
          <a:noFill/>
          <a:ln>
            <a:solidFill>
              <a:schemeClr val="accent1"/>
            </a:solidFill>
          </a:ln>
        </p:spPr>
      </p:pic>
      <p:sp>
        <p:nvSpPr>
          <p:cNvPr id="147" name="Google Shape;147;p7"/>
          <p:cNvSpPr txBox="1"/>
          <p:nvPr/>
        </p:nvSpPr>
        <p:spPr>
          <a:xfrm>
            <a:off x="6512628" y="1062717"/>
            <a:ext cx="5486400" cy="33598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In reality, the signal is always not ideal and combined with unwanted signal that is considered as noise. </a:t>
            </a:r>
            <a:r>
              <a:rPr lang="en-US" sz="1600" b="1" dirty="0">
                <a:solidFill>
                  <a:srgbClr val="000000"/>
                </a:solidFill>
                <a:latin typeface="+mj-lt"/>
                <a:ea typeface="Times New Roman"/>
                <a:cs typeface="Times New Roman"/>
                <a:sym typeface="Times New Roman"/>
              </a:rPr>
              <a:t>In the image below, we can see how drastically noise can affect our ability to recognize a signal.</a:t>
            </a:r>
            <a:endParaRPr sz="1200" b="1"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A clean signal will have a high SNR and a noisy signal will have a low SNR. </a:t>
            </a:r>
            <a:r>
              <a:rPr lang="en-US" sz="1600" b="1" dirty="0">
                <a:solidFill>
                  <a:srgbClr val="000000"/>
                </a:solidFill>
                <a:latin typeface="+mj-lt"/>
                <a:ea typeface="Times New Roman"/>
                <a:cs typeface="Times New Roman"/>
                <a:sym typeface="Times New Roman"/>
              </a:rPr>
              <a:t>We should be able to classify signals both in low SNR and high SNR</a:t>
            </a:r>
            <a:r>
              <a:rPr lang="en-US" sz="1600" dirty="0">
                <a:solidFill>
                  <a:srgbClr val="000000"/>
                </a:solidFill>
                <a:latin typeface="+mj-lt"/>
                <a:ea typeface="Times New Roman"/>
                <a:cs typeface="Times New Roman"/>
                <a:sym typeface="Times New Roman"/>
              </a:rPr>
              <a:t>. </a:t>
            </a:r>
            <a:endParaRPr sz="1200"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chemeClr val="dk1"/>
              </a:buClr>
              <a:buSzPts val="1800"/>
              <a:buFont typeface="Calibri"/>
              <a:buAutoNum type="arabicPeriod"/>
            </a:pPr>
            <a:r>
              <a:rPr lang="en-US" sz="1600" dirty="0">
                <a:solidFill>
                  <a:schemeClr val="dk1"/>
                </a:solidFill>
                <a:latin typeface="+mj-lt"/>
                <a:ea typeface="Times New Roman"/>
                <a:cs typeface="Times New Roman"/>
                <a:sym typeface="Times New Roman"/>
              </a:rPr>
              <a:t>We use the </a:t>
            </a:r>
            <a:r>
              <a:rPr lang="en-US" sz="1600" dirty="0" err="1">
                <a:solidFill>
                  <a:schemeClr val="dk1"/>
                </a:solidFill>
                <a:latin typeface="+mj-lt"/>
                <a:ea typeface="Times New Roman"/>
                <a:cs typeface="Times New Roman"/>
                <a:sym typeface="Times New Roman"/>
              </a:rPr>
              <a:t>DeepSig</a:t>
            </a:r>
            <a:r>
              <a:rPr lang="en-US" sz="1600" dirty="0">
                <a:solidFill>
                  <a:schemeClr val="dk1"/>
                </a:solidFill>
                <a:latin typeface="+mj-lt"/>
                <a:ea typeface="Times New Roman"/>
                <a:cs typeface="Times New Roman"/>
                <a:sym typeface="Times New Roman"/>
              </a:rPr>
              <a:t> Radio Signal Dataset, this dataset is pretty large (18GB). We will use 1.5 Million variation of signal modulation with respect to the SNR value.</a:t>
            </a:r>
            <a:endParaRPr sz="1600" dirty="0">
              <a:solidFill>
                <a:schemeClr val="dk1"/>
              </a:solidFill>
              <a:latin typeface="+mj-lt"/>
              <a:ea typeface="Calibri"/>
              <a:cs typeface="Calibri"/>
              <a:sym typeface="Calibri"/>
            </a:endParaRPr>
          </a:p>
        </p:txBody>
      </p:sp>
      <p:pic>
        <p:nvPicPr>
          <p:cNvPr id="8" name="Picture 7">
            <a:extLst>
              <a:ext uri="{FF2B5EF4-FFF2-40B4-BE49-F238E27FC236}">
                <a16:creationId xmlns:a16="http://schemas.microsoft.com/office/drawing/2014/main" id="{4F2F8938-79D5-4918-9C9D-1BEBE82571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4468" y="4334435"/>
            <a:ext cx="3212668" cy="2155770"/>
          </a:xfrm>
          <a:prstGeom prst="rect">
            <a:avLst/>
          </a:prstGeom>
          <a:noFill/>
          <a:ln>
            <a:noFill/>
          </a:ln>
        </p:spPr>
      </p:pic>
      <p:pic>
        <p:nvPicPr>
          <p:cNvPr id="9" name="Picture 8">
            <a:extLst>
              <a:ext uri="{FF2B5EF4-FFF2-40B4-BE49-F238E27FC236}">
                <a16:creationId xmlns:a16="http://schemas.microsoft.com/office/drawing/2014/main" id="{F088AB9B-09D8-4EAB-A8E7-24FD3BC0020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15071" y="4334435"/>
            <a:ext cx="3212668" cy="2175808"/>
          </a:xfrm>
          <a:prstGeom prst="rect">
            <a:avLst/>
          </a:prstGeom>
          <a:noFill/>
          <a:ln>
            <a:noFill/>
          </a:ln>
        </p:spPr>
      </p:pic>
      <p:sp>
        <p:nvSpPr>
          <p:cNvPr id="2" name="TextBox 1">
            <a:extLst>
              <a:ext uri="{FF2B5EF4-FFF2-40B4-BE49-F238E27FC236}">
                <a16:creationId xmlns:a16="http://schemas.microsoft.com/office/drawing/2014/main" id="{AE599171-1DE8-4ABF-A8D9-53D1D60FCFFB}"/>
              </a:ext>
            </a:extLst>
          </p:cNvPr>
          <p:cNvSpPr txBox="1"/>
          <p:nvPr/>
        </p:nvSpPr>
        <p:spPr>
          <a:xfrm>
            <a:off x="3239127" y="1305435"/>
            <a:ext cx="1646605" cy="307777"/>
          </a:xfrm>
          <a:prstGeom prst="rect">
            <a:avLst/>
          </a:prstGeom>
          <a:noFill/>
        </p:spPr>
        <p:txBody>
          <a:bodyPr wrap="none" rtlCol="0">
            <a:spAutoFit/>
          </a:bodyPr>
          <a:lstStyle/>
          <a:p>
            <a:r>
              <a:rPr lang="en-US" b="1" dirty="0" err="1"/>
              <a:t>DeepSig</a:t>
            </a:r>
            <a:r>
              <a:rPr lang="en-US" b="1" dirty="0"/>
              <a:t> Dataset </a:t>
            </a:r>
          </a:p>
        </p:txBody>
      </p:sp>
      <p:pic>
        <p:nvPicPr>
          <p:cNvPr id="4" name="Picture 3">
            <a:extLst>
              <a:ext uri="{FF2B5EF4-FFF2-40B4-BE49-F238E27FC236}">
                <a16:creationId xmlns:a16="http://schemas.microsoft.com/office/drawing/2014/main" id="{856F6448-4A01-46F8-8B4C-8A175D2C0DA5}"/>
              </a:ext>
            </a:extLst>
          </p:cNvPr>
          <p:cNvPicPr>
            <a:picLocks noChangeAspect="1"/>
          </p:cNvPicPr>
          <p:nvPr/>
        </p:nvPicPr>
        <p:blipFill>
          <a:blip r:embed="rId8"/>
          <a:stretch>
            <a:fillRect/>
          </a:stretch>
        </p:blipFill>
        <p:spPr>
          <a:xfrm>
            <a:off x="190941" y="1526119"/>
            <a:ext cx="1476375" cy="4191000"/>
          </a:xfrm>
          <a:prstGeom prst="rect">
            <a:avLst/>
          </a:prstGeom>
          <a:ln>
            <a:solidFill>
              <a:schemeClr val="tx1"/>
            </a:solidFill>
          </a:ln>
        </p:spPr>
      </p:pic>
      <p:sp>
        <p:nvSpPr>
          <p:cNvPr id="5" name="TextBox 4">
            <a:extLst>
              <a:ext uri="{FF2B5EF4-FFF2-40B4-BE49-F238E27FC236}">
                <a16:creationId xmlns:a16="http://schemas.microsoft.com/office/drawing/2014/main" id="{E743E106-9B7C-43BB-8BCD-57A396E5A961}"/>
              </a:ext>
            </a:extLst>
          </p:cNvPr>
          <p:cNvSpPr txBox="1"/>
          <p:nvPr/>
        </p:nvSpPr>
        <p:spPr>
          <a:xfrm>
            <a:off x="5871990" y="5122843"/>
            <a:ext cx="1279517" cy="523220"/>
          </a:xfrm>
          <a:prstGeom prst="rect">
            <a:avLst/>
          </a:prstGeom>
          <a:noFill/>
        </p:spPr>
        <p:txBody>
          <a:bodyPr wrap="none" rtlCol="0">
            <a:spAutoFit/>
          </a:bodyPr>
          <a:lstStyle/>
          <a:p>
            <a:r>
              <a:rPr lang="en-US" b="1" dirty="0"/>
              <a:t>High VS Low</a:t>
            </a:r>
          </a:p>
          <a:p>
            <a:pPr algn="ctr"/>
            <a:r>
              <a:rPr lang="en-US" b="1" dirty="0"/>
              <a:t>SNR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131638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Goal</a:t>
            </a:r>
            <a:endParaRPr sz="4400" i="0" u="none" strike="noStrike" cap="none">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37" name="Google Shape;137;p6"/>
          <p:cNvSpPr txBox="1"/>
          <p:nvPr/>
        </p:nvSpPr>
        <p:spPr>
          <a:xfrm>
            <a:off x="406491" y="1793188"/>
            <a:ext cx="5689509" cy="3600945"/>
          </a:xfrm>
          <a:prstGeom prst="rect">
            <a:avLst/>
          </a:prstGeom>
          <a:noFill/>
          <a:ln>
            <a:noFill/>
          </a:ln>
        </p:spPr>
        <p:txBody>
          <a:bodyPr spcFirstLastPara="1" wrap="square" lIns="91425" tIns="45700" rIns="91425" bIns="45700" anchor="t" anchorCtr="0">
            <a:spAutoFit/>
          </a:bodyPr>
          <a:lstStyle/>
          <a:p>
            <a:pPr marL="171450" marR="0" lvl="3" indent="-171450" algn="just" rtl="0">
              <a:spcBef>
                <a:spcPts val="0"/>
              </a:spcBef>
              <a:spcAft>
                <a:spcPts val="0"/>
              </a:spcAft>
              <a:buClr>
                <a:srgbClr val="000000"/>
              </a:buClr>
              <a:buSzPts val="2400"/>
              <a:buFont typeface="Arial"/>
              <a:buChar char="•"/>
            </a:pPr>
            <a:r>
              <a:rPr lang="en-US" sz="1800" b="0" i="0" u="none" strike="noStrike" cap="none" dirty="0">
                <a:solidFill>
                  <a:srgbClr val="000000"/>
                </a:solidFill>
                <a:latin typeface="+mj-lt"/>
                <a:ea typeface="Times New Roman"/>
                <a:cs typeface="Times New Roman"/>
                <a:sym typeface="Times New Roman"/>
              </a:rPr>
              <a:t>Our target is to </a:t>
            </a:r>
            <a:r>
              <a:rPr lang="en-US" sz="1800" b="1" i="0" u="none" strike="noStrike" cap="none" dirty="0">
                <a:solidFill>
                  <a:srgbClr val="000000"/>
                </a:solidFill>
                <a:latin typeface="+mj-lt"/>
                <a:ea typeface="Times New Roman"/>
                <a:cs typeface="Times New Roman"/>
                <a:sym typeface="Times New Roman"/>
              </a:rPr>
              <a:t>get higher accuracy in lower SNR value.</a:t>
            </a:r>
            <a:r>
              <a:rPr lang="en-US" sz="1800" b="0" i="0" u="none" strike="noStrike" cap="none" dirty="0">
                <a:solidFill>
                  <a:srgbClr val="000000"/>
                </a:solidFill>
                <a:latin typeface="+mj-lt"/>
                <a:ea typeface="Times New Roman"/>
                <a:cs typeface="Times New Roman"/>
                <a:sym typeface="Times New Roman"/>
              </a:rPr>
              <a:t> It will indicate that our model is robust under the noisy signal modulation. </a:t>
            </a:r>
          </a:p>
          <a:p>
            <a:pPr marR="0" lvl="3" algn="just" rtl="0">
              <a:spcBef>
                <a:spcPts val="0"/>
              </a:spcBef>
              <a:spcAft>
                <a:spcPts val="0"/>
              </a:spcAft>
              <a:buClr>
                <a:srgbClr val="000000"/>
              </a:buClr>
              <a:buSzPts val="2400"/>
            </a:pPr>
            <a:endParaRPr b="0" i="0" u="none" strike="noStrike" cap="none" dirty="0">
              <a:solidFill>
                <a:srgbClr val="000000"/>
              </a:solidFill>
              <a:latin typeface="+mj-lt"/>
              <a:ea typeface="Times New Roman"/>
              <a:cs typeface="Times New Roman"/>
              <a:sym typeface="Times New Roman"/>
            </a:endParaRPr>
          </a:p>
          <a:p>
            <a:pPr marL="171450" marR="0" lvl="0" indent="-171450" algn="just" rtl="0">
              <a:spcBef>
                <a:spcPts val="600"/>
              </a:spcBef>
              <a:spcAft>
                <a:spcPts val="0"/>
              </a:spcAft>
              <a:buClr>
                <a:srgbClr val="000000"/>
              </a:buClr>
              <a:buSzPts val="2400"/>
              <a:buFont typeface="Arial"/>
              <a:buChar char="•"/>
            </a:pPr>
            <a:r>
              <a:rPr lang="en-US" sz="1800" dirty="0">
                <a:solidFill>
                  <a:srgbClr val="000000"/>
                </a:solidFill>
                <a:latin typeface="+mj-lt"/>
                <a:ea typeface="Times New Roman"/>
                <a:cs typeface="Times New Roman"/>
                <a:sym typeface="Times New Roman"/>
              </a:rPr>
              <a:t>We will design a new deep learning architecture and try </a:t>
            </a:r>
            <a:r>
              <a:rPr lang="en-US" sz="1800" b="1" dirty="0">
                <a:solidFill>
                  <a:srgbClr val="000000"/>
                </a:solidFill>
                <a:latin typeface="+mj-lt"/>
                <a:ea typeface="Times New Roman"/>
                <a:cs typeface="Times New Roman"/>
                <a:sym typeface="Times New Roman"/>
              </a:rPr>
              <a:t>to get the comparable results in terms of accuracy </a:t>
            </a:r>
            <a:r>
              <a:rPr lang="en-US" sz="1800" dirty="0">
                <a:solidFill>
                  <a:srgbClr val="000000"/>
                </a:solidFill>
                <a:latin typeface="+mj-lt"/>
                <a:ea typeface="Times New Roman"/>
                <a:cs typeface="Times New Roman"/>
                <a:sym typeface="Times New Roman"/>
              </a:rPr>
              <a:t>with state of the art or even better.</a:t>
            </a:r>
          </a:p>
          <a:p>
            <a:pPr marL="171450" marR="0" lvl="0" indent="-171450" algn="just" rtl="0">
              <a:spcBef>
                <a:spcPts val="600"/>
              </a:spcBef>
              <a:spcAft>
                <a:spcPts val="0"/>
              </a:spcAft>
              <a:buClr>
                <a:srgbClr val="000000"/>
              </a:buClr>
              <a:buSzPts val="2400"/>
              <a:buFont typeface="Arial"/>
              <a:buChar char="•"/>
            </a:pPr>
            <a:endParaRPr lang="en-US" sz="1800" dirty="0">
              <a:latin typeface="+mj-lt"/>
              <a:ea typeface="Times New Roman"/>
              <a:cs typeface="Times New Roman"/>
              <a:sym typeface="Times New Roman"/>
            </a:endParaRPr>
          </a:p>
          <a:p>
            <a:pPr marL="171450" indent="-171450" algn="just">
              <a:spcBef>
                <a:spcPts val="600"/>
              </a:spcBef>
              <a:buSzPts val="2400"/>
              <a:buFont typeface="Arial"/>
              <a:buChar char="•"/>
            </a:pPr>
            <a:r>
              <a:rPr lang="en-US" sz="1800" dirty="0">
                <a:solidFill>
                  <a:srgbClr val="000000"/>
                </a:solidFill>
                <a:effectLst/>
                <a:latin typeface="+mj-lt"/>
                <a:ea typeface="SimSun" panose="02010600030101010101" pitchFamily="2" charset="-122"/>
              </a:rPr>
              <a:t>Our deep learning model will work </a:t>
            </a:r>
            <a:r>
              <a:rPr lang="en-US" sz="1800" b="1" dirty="0">
                <a:solidFill>
                  <a:srgbClr val="000000"/>
                </a:solidFill>
                <a:effectLst/>
                <a:latin typeface="+mj-lt"/>
                <a:ea typeface="SimSun" panose="02010600030101010101" pitchFamily="2" charset="-122"/>
              </a:rPr>
              <a:t>using only RAW signal </a:t>
            </a:r>
            <a:r>
              <a:rPr lang="en-US" sz="1800" dirty="0">
                <a:solidFill>
                  <a:srgbClr val="000000"/>
                </a:solidFill>
                <a:effectLst/>
                <a:latin typeface="+mj-lt"/>
                <a:ea typeface="SimSun" panose="02010600030101010101" pitchFamily="2" charset="-122"/>
              </a:rPr>
              <a:t>without the need preprocessing or denoising the noisy signal.</a:t>
            </a:r>
            <a:endParaRPr lang="en-US" sz="1800" dirty="0">
              <a:effectLst/>
              <a:latin typeface="+mj-lt"/>
              <a:ea typeface="SimSun" panose="02010600030101010101" pitchFamily="2" charset="-122"/>
            </a:endParaRPr>
          </a:p>
          <a:p>
            <a:pPr marR="0" lvl="0" algn="just" rtl="0">
              <a:spcBef>
                <a:spcPts val="600"/>
              </a:spcBef>
              <a:spcAft>
                <a:spcPts val="0"/>
              </a:spcAft>
              <a:buClr>
                <a:srgbClr val="000000"/>
              </a:buClr>
              <a:buSzPts val="2400"/>
            </a:pPr>
            <a:endParaRPr dirty="0">
              <a:solidFill>
                <a:srgbClr val="000000"/>
              </a:solidFill>
              <a:latin typeface="+mj-lt"/>
              <a:ea typeface="Times New Roman"/>
              <a:cs typeface="Times New Roman"/>
              <a:sym typeface="Times New Roman"/>
            </a:endParaRPr>
          </a:p>
        </p:txBody>
      </p:sp>
      <p:pic>
        <p:nvPicPr>
          <p:cNvPr id="7" name="Picture 6">
            <a:extLst>
              <a:ext uri="{FF2B5EF4-FFF2-40B4-BE49-F238E27FC236}">
                <a16:creationId xmlns:a16="http://schemas.microsoft.com/office/drawing/2014/main" id="{EEA57CB0-D1E2-4DD9-AA63-7A20B9F98723}"/>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9318" y="1439450"/>
            <a:ext cx="5689509" cy="4382743"/>
          </a:xfrm>
          <a:prstGeom prst="rect">
            <a:avLst/>
          </a:prstGeom>
          <a:noFill/>
          <a:ln>
            <a:solidFill>
              <a:schemeClr val="accent1"/>
            </a:solidFill>
          </a:ln>
        </p:spPr>
      </p:pic>
      <p:cxnSp>
        <p:nvCxnSpPr>
          <p:cNvPr id="3" name="Straight Arrow Connector 2">
            <a:extLst>
              <a:ext uri="{FF2B5EF4-FFF2-40B4-BE49-F238E27FC236}">
                <a16:creationId xmlns:a16="http://schemas.microsoft.com/office/drawing/2014/main" id="{EA70BA0A-B8AF-4DA1-A33A-FE0D94A79A6C}"/>
              </a:ext>
            </a:extLst>
          </p:cNvPr>
          <p:cNvCxnSpPr/>
          <p:nvPr/>
        </p:nvCxnSpPr>
        <p:spPr>
          <a:xfrm flipV="1">
            <a:off x="7138930" y="4131325"/>
            <a:ext cx="0" cy="10355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4E2C97-C490-4399-B34B-5B0961B5173E}"/>
              </a:ext>
            </a:extLst>
          </p:cNvPr>
          <p:cNvSpPr txBox="1"/>
          <p:nvPr/>
        </p:nvSpPr>
        <p:spPr>
          <a:xfrm>
            <a:off x="8478398" y="4472848"/>
            <a:ext cx="202811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Increase Low SNR</a:t>
            </a:r>
          </a:p>
          <a:p>
            <a:r>
              <a:rPr lang="en-US" dirty="0"/>
              <a:t>Classification Accuracy</a:t>
            </a:r>
          </a:p>
        </p:txBody>
      </p:sp>
      <p:sp>
        <p:nvSpPr>
          <p:cNvPr id="11" name="TextBox 10">
            <a:extLst>
              <a:ext uri="{FF2B5EF4-FFF2-40B4-BE49-F238E27FC236}">
                <a16:creationId xmlns:a16="http://schemas.microsoft.com/office/drawing/2014/main" id="{C899A0DC-D340-42DD-ABFF-152A85C7B341}"/>
              </a:ext>
            </a:extLst>
          </p:cNvPr>
          <p:cNvSpPr txBox="1"/>
          <p:nvPr/>
        </p:nvSpPr>
        <p:spPr>
          <a:xfrm>
            <a:off x="9606444" y="2195452"/>
            <a:ext cx="2337499" cy="73866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Get a comparable result</a:t>
            </a:r>
          </a:p>
          <a:p>
            <a:r>
              <a:rPr lang="en-US" dirty="0"/>
              <a:t>on High SNR Classification</a:t>
            </a:r>
          </a:p>
          <a:p>
            <a:r>
              <a:rPr lang="en-US" dirty="0"/>
              <a:t>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2507942"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Method</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Tree>
    <p:extLst>
      <p:ext uri="{BB962C8B-B14F-4D97-AF65-F5344CB8AC3E}">
        <p14:creationId xmlns:p14="http://schemas.microsoft.com/office/powerpoint/2010/main" val="314406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19999" y="431335"/>
            <a:ext cx="62867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Key Result (Resnet)</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1026" name="Picture 2">
            <a:extLst>
              <a:ext uri="{FF2B5EF4-FFF2-40B4-BE49-F238E27FC236}">
                <a16:creationId xmlns:a16="http://schemas.microsoft.com/office/drawing/2014/main" id="{CE0F6636-7962-4521-9594-908232BE9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310" y="1175324"/>
            <a:ext cx="7122576" cy="5546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F62D04-F4A0-4A8C-99C1-BB3D08E30AFB}"/>
              </a:ext>
            </a:extLst>
          </p:cNvPr>
          <p:cNvPicPr>
            <a:picLocks noChangeAspect="1"/>
          </p:cNvPicPr>
          <p:nvPr/>
        </p:nvPicPr>
        <p:blipFill>
          <a:blip r:embed="rId6"/>
          <a:stretch>
            <a:fillRect/>
          </a:stretch>
        </p:blipFill>
        <p:spPr>
          <a:xfrm>
            <a:off x="633160" y="1326745"/>
            <a:ext cx="3867239" cy="1897906"/>
          </a:xfrm>
          <a:prstGeom prst="rect">
            <a:avLst/>
          </a:prstGeom>
        </p:spPr>
      </p:pic>
      <p:pic>
        <p:nvPicPr>
          <p:cNvPr id="5" name="Picture 4">
            <a:extLst>
              <a:ext uri="{FF2B5EF4-FFF2-40B4-BE49-F238E27FC236}">
                <a16:creationId xmlns:a16="http://schemas.microsoft.com/office/drawing/2014/main" id="{97F619F4-A1BE-4D9A-9798-D1AE494D2BE0}"/>
              </a:ext>
            </a:extLst>
          </p:cNvPr>
          <p:cNvPicPr>
            <a:picLocks noChangeAspect="1"/>
          </p:cNvPicPr>
          <p:nvPr/>
        </p:nvPicPr>
        <p:blipFill>
          <a:blip r:embed="rId7"/>
          <a:stretch>
            <a:fillRect/>
          </a:stretch>
        </p:blipFill>
        <p:spPr>
          <a:xfrm>
            <a:off x="633160" y="3224651"/>
            <a:ext cx="3864880" cy="3167054"/>
          </a:xfrm>
          <a:prstGeom prst="rect">
            <a:avLst/>
          </a:prstGeom>
        </p:spPr>
      </p:pic>
    </p:spTree>
    <p:extLst>
      <p:ext uri="{BB962C8B-B14F-4D97-AF65-F5344CB8AC3E}">
        <p14:creationId xmlns:p14="http://schemas.microsoft.com/office/powerpoint/2010/main" val="371296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19999" y="431335"/>
            <a:ext cx="62867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Key Result (Transformer)</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2050" name="Picture 2">
            <a:extLst>
              <a:ext uri="{FF2B5EF4-FFF2-40B4-BE49-F238E27FC236}">
                <a16:creationId xmlns:a16="http://schemas.microsoft.com/office/drawing/2014/main" id="{9F4227F4-2518-43AB-B5EF-1A026C930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130" y="1106308"/>
            <a:ext cx="6976756" cy="54326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528176-0C54-441E-928E-98B23D5F5FA4}"/>
              </a:ext>
            </a:extLst>
          </p:cNvPr>
          <p:cNvPicPr>
            <a:picLocks noChangeAspect="1"/>
          </p:cNvPicPr>
          <p:nvPr/>
        </p:nvPicPr>
        <p:blipFill>
          <a:blip r:embed="rId6"/>
          <a:stretch>
            <a:fillRect/>
          </a:stretch>
        </p:blipFill>
        <p:spPr>
          <a:xfrm>
            <a:off x="496115" y="1360975"/>
            <a:ext cx="3573904" cy="1871102"/>
          </a:xfrm>
          <a:prstGeom prst="rect">
            <a:avLst/>
          </a:prstGeom>
        </p:spPr>
      </p:pic>
      <p:pic>
        <p:nvPicPr>
          <p:cNvPr id="5" name="Picture 4">
            <a:extLst>
              <a:ext uri="{FF2B5EF4-FFF2-40B4-BE49-F238E27FC236}">
                <a16:creationId xmlns:a16="http://schemas.microsoft.com/office/drawing/2014/main" id="{8BF2E88B-412D-4F76-8FEE-C32F57280A86}"/>
              </a:ext>
            </a:extLst>
          </p:cNvPr>
          <p:cNvPicPr>
            <a:picLocks noChangeAspect="1"/>
          </p:cNvPicPr>
          <p:nvPr/>
        </p:nvPicPr>
        <p:blipFill>
          <a:blip r:embed="rId7"/>
          <a:stretch>
            <a:fillRect/>
          </a:stretch>
        </p:blipFill>
        <p:spPr>
          <a:xfrm>
            <a:off x="496114" y="3232077"/>
            <a:ext cx="3722638" cy="2926352"/>
          </a:xfrm>
          <a:prstGeom prst="rect">
            <a:avLst/>
          </a:prstGeom>
        </p:spPr>
      </p:pic>
    </p:spTree>
    <p:extLst>
      <p:ext uri="{BB962C8B-B14F-4D97-AF65-F5344CB8AC3E}">
        <p14:creationId xmlns:p14="http://schemas.microsoft.com/office/powerpoint/2010/main" val="74598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467531" y="442675"/>
            <a:ext cx="789060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Key Result (Ensemble)</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1026" name="Picture 2">
            <a:extLst>
              <a:ext uri="{FF2B5EF4-FFF2-40B4-BE49-F238E27FC236}">
                <a16:creationId xmlns:a16="http://schemas.microsoft.com/office/drawing/2014/main" id="{7C6DE8E9-809C-48DD-83B4-4297F392B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114" y="1138015"/>
            <a:ext cx="6936036" cy="54008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AED5AD-0A3F-4FFE-9C15-C2D33FC5C768}"/>
              </a:ext>
            </a:extLst>
          </p:cNvPr>
          <p:cNvPicPr>
            <a:picLocks noChangeAspect="1"/>
          </p:cNvPicPr>
          <p:nvPr/>
        </p:nvPicPr>
        <p:blipFill>
          <a:blip r:embed="rId6"/>
          <a:stretch>
            <a:fillRect/>
          </a:stretch>
        </p:blipFill>
        <p:spPr>
          <a:xfrm>
            <a:off x="475255" y="1368491"/>
            <a:ext cx="4044297" cy="2060509"/>
          </a:xfrm>
          <a:prstGeom prst="rect">
            <a:avLst/>
          </a:prstGeom>
        </p:spPr>
      </p:pic>
      <p:pic>
        <p:nvPicPr>
          <p:cNvPr id="8" name="Picture 7">
            <a:extLst>
              <a:ext uri="{FF2B5EF4-FFF2-40B4-BE49-F238E27FC236}">
                <a16:creationId xmlns:a16="http://schemas.microsoft.com/office/drawing/2014/main" id="{BF051916-68A9-4B2C-AC61-58E14EA76DC3}"/>
              </a:ext>
            </a:extLst>
          </p:cNvPr>
          <p:cNvPicPr>
            <a:picLocks noChangeAspect="1"/>
          </p:cNvPicPr>
          <p:nvPr/>
        </p:nvPicPr>
        <p:blipFill>
          <a:blip r:embed="rId7"/>
          <a:stretch>
            <a:fillRect/>
          </a:stretch>
        </p:blipFill>
        <p:spPr>
          <a:xfrm>
            <a:off x="475256" y="3429000"/>
            <a:ext cx="4044297" cy="3268230"/>
          </a:xfrm>
          <a:prstGeom prst="rect">
            <a:avLst/>
          </a:prstGeom>
        </p:spPr>
      </p:pic>
    </p:spTree>
    <p:extLst>
      <p:ext uri="{BB962C8B-B14F-4D97-AF65-F5344CB8AC3E}">
        <p14:creationId xmlns:p14="http://schemas.microsoft.com/office/powerpoint/2010/main" val="427677862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720</Words>
  <Application>Microsoft Office PowerPoint</Application>
  <PresentationFormat>Widescreen</PresentationFormat>
  <Paragraphs>80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Twentieth Century</vt:lpstr>
      <vt:lpstr>Arial</vt:lpstr>
      <vt:lpstr>Calibri</vt:lpstr>
      <vt:lpstr>Office Theme</vt:lpstr>
      <vt:lpstr>Enhanced Low SNR Radio Signal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Radio Signal Classification</dc:title>
  <dc:creator>Osamah Ibrahiem</dc:creator>
  <cp:lastModifiedBy>胡云輝</cp:lastModifiedBy>
  <cp:revision>17</cp:revision>
  <dcterms:created xsi:type="dcterms:W3CDTF">2018-12-03T01:16:24Z</dcterms:created>
  <dcterms:modified xsi:type="dcterms:W3CDTF">2020-12-22T03:30:14Z</dcterms:modified>
</cp:coreProperties>
</file>